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8" r:id="rId4"/>
    <p:sldId id="257" r:id="rId5"/>
    <p:sldId id="259" r:id="rId6"/>
  </p:sldIdLst>
  <p:sldSz cx="10972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135" d="100"/>
          <a:sy n="135" d="100"/>
        </p:scale>
        <p:origin x="-1496" y="-224"/>
      </p:cViewPr>
      <p:guideLst>
        <p:guide orient="horz" pos="2160"/>
        <p:guide pos="388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6D2302-8382-7C46-AE76-108136F1A47C}" type="datetimeFigureOut">
              <a:rPr lang="en-US" smtClean="0"/>
              <a:t>5/13/14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2F523-79B8-FC47-90C6-5894EA8A97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71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F2F523-79B8-FC47-90C6-5894EA8A97D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046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F2F523-79B8-FC47-90C6-5894EA8A97D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08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F2F523-79B8-FC47-90C6-5894EA8A97D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8132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F2F523-79B8-FC47-90C6-5894EA8A97D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813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2130428"/>
            <a:ext cx="932688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920" y="3886200"/>
            <a:ext cx="768096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28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907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55280" y="274641"/>
            <a:ext cx="246888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8640" y="274641"/>
            <a:ext cx="722376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956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061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6" y="4406903"/>
            <a:ext cx="932688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776" y="2906713"/>
            <a:ext cx="932688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487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8640" y="1600203"/>
            <a:ext cx="48463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77840" y="1600203"/>
            <a:ext cx="48463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695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8640" y="1535113"/>
            <a:ext cx="484822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" y="2174875"/>
            <a:ext cx="484822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74032" y="1535113"/>
            <a:ext cx="485013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74032" y="2174875"/>
            <a:ext cx="485013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98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40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8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" y="273050"/>
            <a:ext cx="360997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90060" y="273053"/>
            <a:ext cx="61341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" y="1435103"/>
            <a:ext cx="360997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347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0746" y="4800600"/>
            <a:ext cx="658368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150746" y="612775"/>
            <a:ext cx="658368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0746" y="5367338"/>
            <a:ext cx="658368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720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8640" y="274638"/>
            <a:ext cx="987552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8640" y="1600203"/>
            <a:ext cx="987552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8640" y="6356353"/>
            <a:ext cx="2560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042B0-5508-8A40-9A09-F8377543C8AB}" type="datetimeFigureOut">
              <a:rPr lang="en-US" smtClean="0"/>
              <a:pPr/>
              <a:t>5/13/14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49040" y="6356353"/>
            <a:ext cx="34747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63840" y="6356353"/>
            <a:ext cx="25603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313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4368" y="606246"/>
            <a:ext cx="4838700" cy="612475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800" dirty="0">
                <a:latin typeface="Consolas"/>
                <a:cs typeface="Consolas"/>
              </a:rPr>
              <a:t>%         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        </a:t>
            </a:r>
            <a:r>
              <a:rPr lang="en-US" sz="800" dirty="0" err="1">
                <a:latin typeface="Consolas"/>
                <a:cs typeface="Consolas"/>
              </a:rPr>
              <a:t>ikbb</a:t>
            </a:r>
            <a:r>
              <a:rPr lang="en-US" sz="800" dirty="0">
                <a:latin typeface="Consolas"/>
                <a:cs typeface="Consolas"/>
              </a:rPr>
              <a:t>       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    </a:t>
            </a: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p(1:3)  = [1.848e-4;    4.272e-5;   3.048e-5;];% constitutive transcription</a:t>
            </a: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p(4:6)	= [7.92;        0.0;        0.8;    ]; % inducible transcription </a:t>
            </a: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p(7:9)	= [0;           45;         45;     ]; % inducible </a:t>
            </a:r>
            <a:r>
              <a:rPr lang="en-US" sz="800" dirty="0" err="1">
                <a:solidFill>
                  <a:srgbClr val="FF0000"/>
                </a:solidFill>
                <a:latin typeface="Consolas"/>
                <a:cs typeface="Consolas"/>
              </a:rPr>
              <a:t>txn</a:t>
            </a:r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 delay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p(10:12)= [3.0;         3.0;        3.0;    ]; % Hill Coefficient </a:t>
            </a: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p(13:15)= [.0168;       .0168;      .0168;  ]; % mRNA Degradation </a:t>
            </a: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p(16:18)= [.2448;       .2448;      .2448;  ]; % translation rate</a:t>
            </a: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% Association/Dissociation Reactions</a:t>
            </a:r>
          </a:p>
          <a:p>
            <a:r>
              <a:rPr lang="en-US" sz="800" dirty="0">
                <a:latin typeface="Consolas"/>
                <a:cs typeface="Consolas"/>
              </a:rPr>
              <a:t>%         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        </a:t>
            </a:r>
            <a:r>
              <a:rPr lang="en-US" sz="800" dirty="0" err="1">
                <a:latin typeface="Consolas"/>
                <a:cs typeface="Consolas"/>
              </a:rPr>
              <a:t>ikbb</a:t>
            </a:r>
            <a:r>
              <a:rPr lang="en-US" sz="800" dirty="0">
                <a:latin typeface="Consolas"/>
                <a:cs typeface="Consolas"/>
              </a:rPr>
              <a:t>       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p(19:21)= [30;          30;         30;    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Association,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cyt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p(22:24)= [30;          30;         30;    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Association,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nuc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p(25:27)= [6e-5;        6e-5;       6e-5;  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Dissociation,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cyt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p(28:30)= [6e-5;        6e-5;       6e-5;  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Dissociation,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nuc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p(31:33)= [1.35;        .36;        .54;    ]; % </a:t>
            </a:r>
            <a:r>
              <a:rPr lang="en-US" sz="800" dirty="0" err="1">
                <a:latin typeface="Consolas"/>
                <a:cs typeface="Consolas"/>
              </a:rPr>
              <a:t>IkB:IKK</a:t>
            </a:r>
            <a:r>
              <a:rPr lang="en-US" sz="800" dirty="0">
                <a:latin typeface="Consolas"/>
                <a:cs typeface="Consolas"/>
              </a:rPr>
              <a:t> Association,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p(34:36)= [.075;        .105;       .105;   ]; % </a:t>
            </a:r>
            <a:r>
              <a:rPr lang="en-US" sz="800" dirty="0" err="1">
                <a:latin typeface="Consolas"/>
                <a:cs typeface="Consolas"/>
              </a:rPr>
              <a:t>IkB:IKK</a:t>
            </a:r>
            <a:r>
              <a:rPr lang="en-US" sz="800" dirty="0">
                <a:latin typeface="Consolas"/>
                <a:cs typeface="Consolas"/>
              </a:rPr>
              <a:t> Dissociation,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p(37:39)= [11.1;        2.88;       4.2;    ]; % </a:t>
            </a:r>
            <a:r>
              <a:rPr lang="en-US" sz="800" dirty="0" err="1">
                <a:latin typeface="Consolas"/>
                <a:cs typeface="Consolas"/>
              </a:rPr>
              <a:t>IkBNFkB:IKK</a:t>
            </a:r>
            <a:r>
              <a:rPr lang="en-US" sz="800" dirty="0">
                <a:latin typeface="Consolas"/>
                <a:cs typeface="Consolas"/>
              </a:rPr>
              <a:t> Association,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p(40:42)= [.075;        .105;       .105;   ]; % </a:t>
            </a:r>
            <a:r>
              <a:rPr lang="en-US" sz="800" dirty="0" err="1">
                <a:latin typeface="Consolas"/>
                <a:cs typeface="Consolas"/>
              </a:rPr>
              <a:t>IkBNFkB:IKK</a:t>
            </a:r>
            <a:r>
              <a:rPr lang="en-US" sz="800" dirty="0">
                <a:latin typeface="Consolas"/>
                <a:cs typeface="Consolas"/>
              </a:rPr>
              <a:t> Dissociation,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p(43:45)= [30;          30;         30;     ]; % </a:t>
            </a:r>
            <a:r>
              <a:rPr lang="en-US" sz="800" dirty="0" err="1">
                <a:latin typeface="Consolas"/>
                <a:cs typeface="Consolas"/>
              </a:rPr>
              <a:t>IkBIKK:NFkB</a:t>
            </a:r>
            <a:r>
              <a:rPr lang="en-US" sz="800" dirty="0">
                <a:latin typeface="Consolas"/>
                <a:cs typeface="Consolas"/>
              </a:rPr>
              <a:t> Association,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p(46:48)= [6e-5;        6e-5;       6e-5;   ]; % </a:t>
            </a:r>
            <a:r>
              <a:rPr lang="en-US" sz="800" dirty="0" err="1">
                <a:latin typeface="Consolas"/>
                <a:cs typeface="Consolas"/>
              </a:rPr>
              <a:t>IkBIKK:NFkB</a:t>
            </a:r>
            <a:r>
              <a:rPr lang="en-US" sz="800" dirty="0">
                <a:latin typeface="Consolas"/>
                <a:cs typeface="Consolas"/>
              </a:rPr>
              <a:t> Dissociation,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</a:t>
            </a:r>
          </a:p>
          <a:p>
            <a:r>
              <a:rPr lang="en-US" sz="800" dirty="0">
                <a:latin typeface="Consolas"/>
                <a:cs typeface="Consolas"/>
              </a:rPr>
              <a:t>% Import/Export Reactions</a:t>
            </a:r>
          </a:p>
          <a:p>
            <a:r>
              <a:rPr lang="en-US" sz="800" dirty="0">
                <a:latin typeface="Consolas"/>
                <a:cs typeface="Consolas"/>
              </a:rPr>
              <a:t>%         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        </a:t>
            </a:r>
            <a:r>
              <a:rPr lang="en-US" sz="800" dirty="0" err="1">
                <a:latin typeface="Consolas"/>
                <a:cs typeface="Consolas"/>
              </a:rPr>
              <a:t>ikbb</a:t>
            </a:r>
            <a:r>
              <a:rPr lang="en-US" sz="800" dirty="0">
                <a:latin typeface="Consolas"/>
                <a:cs typeface="Consolas"/>
              </a:rPr>
              <a:t>       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    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p(49:51)= [.09;         .009;       .045;   ];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p(52:54)= [.012;        .012;       .012;   ];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export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p(55:57)= [.276;        .0276;      .138;  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p(58:60)= [.828;        .414;       .414;  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export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p(61)   = 5.4;                                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p(62)   = 0.0048;                             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export</a:t>
            </a: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% Protein Degradation Reactions</a:t>
            </a:r>
          </a:p>
          <a:p>
            <a:r>
              <a:rPr lang="en-US" sz="800" dirty="0">
                <a:latin typeface="Consolas"/>
                <a:cs typeface="Consolas"/>
              </a:rPr>
              <a:t>%         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        </a:t>
            </a:r>
            <a:r>
              <a:rPr lang="en-US" sz="800" dirty="0" err="1">
                <a:latin typeface="Consolas"/>
                <a:cs typeface="Consolas"/>
              </a:rPr>
              <a:t>ikbb</a:t>
            </a:r>
            <a:r>
              <a:rPr lang="en-US" sz="800" dirty="0">
                <a:latin typeface="Consolas"/>
                <a:cs typeface="Consolas"/>
              </a:rPr>
              <a:t>       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p(63:65)= [.12;         .18;        .18;    ];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Degradation,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cyt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p(66:68)= [.12;         .18;        .18;    ];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Degradation,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nuc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p(69:71)= [6e-5;        6e-5;       6e-5;   ]; % Bound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Degradation,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cyt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p(72:74)= [6e-5;        6e-5;       6e-5;   ]; % Bound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Degradation,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nuc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p(75:77)=[.0018;        .0006;      .0012;  ]; % IKK-mediated Free </a:t>
            </a:r>
            <a:r>
              <a:rPr lang="en-US" sz="800" dirty="0" err="1">
                <a:solidFill>
                  <a:srgbClr val="FF0000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FF0000"/>
                </a:solidFill>
                <a:latin typeface="Consolas"/>
                <a:cs typeface="Consolas"/>
              </a:rPr>
              <a:t>Deg</a:t>
            </a:r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, </a:t>
            </a:r>
            <a:r>
              <a:rPr lang="en-US" sz="800" dirty="0" err="1">
                <a:solidFill>
                  <a:srgbClr val="FF0000"/>
                </a:solidFill>
                <a:latin typeface="Consolas"/>
                <a:cs typeface="Consolas"/>
              </a:rPr>
              <a:t>cyt</a:t>
            </a:r>
            <a:endParaRPr lang="en-US" sz="800" dirty="0">
              <a:solidFill>
                <a:srgbClr val="FF0000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p(78:80)=[.36;          .12;        .18;    ]; % IKK-mediated Bound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Deg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,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cyt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% TEST of free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r>
              <a:rPr lang="en-US" sz="800" dirty="0">
                <a:latin typeface="Consolas"/>
                <a:cs typeface="Consolas"/>
              </a:rPr>
              <a:t> by IKK being equal to bound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p(75:77)=p(78:80);</a:t>
            </a:r>
          </a:p>
          <a:p>
            <a:r>
              <a:rPr lang="en-US" sz="800" dirty="0">
                <a:latin typeface="Consolas"/>
                <a:cs typeface="Consolas"/>
              </a:rPr>
              <a:t>p(31:33)=p(34:36);</a:t>
            </a:r>
          </a:p>
          <a:p>
            <a:r>
              <a:rPr lang="en-US" sz="800" dirty="0">
                <a:latin typeface="Consolas"/>
                <a:cs typeface="Consolas"/>
              </a:rPr>
              <a:t>end</a:t>
            </a:r>
          </a:p>
        </p:txBody>
      </p:sp>
      <p:sp>
        <p:nvSpPr>
          <p:cNvPr id="7" name="Rectangle 6"/>
          <p:cNvSpPr/>
          <p:nvPr/>
        </p:nvSpPr>
        <p:spPr>
          <a:xfrm>
            <a:off x="5695039" y="724938"/>
            <a:ext cx="4838700" cy="5139871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smtClean="0">
                <a:latin typeface="Consolas"/>
                <a:cs typeface="Consolas"/>
              </a:rPr>
              <a:t>      n </a:t>
            </a:r>
            <a:r>
              <a:rPr lang="en-US" sz="800" dirty="0">
                <a:latin typeface="Consolas"/>
                <a:cs typeface="Consolas"/>
              </a:rPr>
              <a:t>= zeros(71,1); % </a:t>
            </a:r>
            <a:r>
              <a:rPr lang="en-US" sz="800" dirty="0" err="1">
                <a:latin typeface="Consolas"/>
                <a:cs typeface="Consolas"/>
              </a:rPr>
              <a:t>NFkB</a:t>
            </a:r>
            <a:r>
              <a:rPr lang="en-US" sz="800" dirty="0">
                <a:latin typeface="Consolas"/>
                <a:cs typeface="Consolas"/>
              </a:rPr>
              <a:t> Activation Module</a:t>
            </a:r>
          </a:p>
          <a:p>
            <a:r>
              <a:rPr lang="en-US" sz="800" dirty="0" smtClean="0">
                <a:latin typeface="Consolas"/>
                <a:cs typeface="Consolas"/>
              </a:rPr>
              <a:t>    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    %----- </a:t>
            </a:r>
            <a:r>
              <a:rPr lang="en-US" sz="800" dirty="0" err="1">
                <a:latin typeface="Consolas"/>
                <a:cs typeface="Consolas"/>
              </a:rPr>
              <a:t>IkB:NFkB</a:t>
            </a:r>
            <a:r>
              <a:rPr lang="en-US" sz="800" dirty="0">
                <a:latin typeface="Consolas"/>
                <a:cs typeface="Consolas"/>
              </a:rPr>
              <a:t> Module (including A20 synthesis/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r>
              <a:rPr lang="en-US" sz="800" dirty="0">
                <a:latin typeface="Consolas"/>
                <a:cs typeface="Consolas"/>
              </a:rPr>
              <a:t>) -----</a:t>
            </a:r>
          </a:p>
          <a:p>
            <a:r>
              <a:rPr lang="en-US" sz="800" dirty="0">
                <a:latin typeface="Consolas"/>
                <a:cs typeface="Consolas"/>
              </a:rPr>
              <a:t>        %          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      </a:t>
            </a:r>
            <a:r>
              <a:rPr lang="en-US" sz="800" dirty="0" err="1">
                <a:latin typeface="Consolas"/>
                <a:cs typeface="Consolas"/>
              </a:rPr>
              <a:t>ikbb</a:t>
            </a:r>
            <a:r>
              <a:rPr lang="en-US" sz="800" dirty="0">
                <a:latin typeface="Consolas"/>
                <a:cs typeface="Consolas"/>
              </a:rPr>
              <a:t>       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        n(1:3)  = [7e-5;      1e-5;       1e-6 ]; % constitutive </a:t>
            </a:r>
            <a:r>
              <a:rPr lang="en-US" sz="800" dirty="0" err="1">
                <a:solidFill>
                  <a:srgbClr val="FF0000"/>
                </a:solidFill>
                <a:latin typeface="Consolas"/>
                <a:cs typeface="Consolas"/>
              </a:rPr>
              <a:t>txn</a:t>
            </a:r>
            <a:endParaRPr lang="en-US" sz="800" dirty="0">
              <a:solidFill>
                <a:srgbClr val="FF0000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        n(4:6)	= [8;         0.02;       0.3  ]; % inducible </a:t>
            </a:r>
            <a:r>
              <a:rPr lang="en-US" sz="800" dirty="0" err="1">
                <a:solidFill>
                  <a:srgbClr val="FF0000"/>
                </a:solidFill>
                <a:latin typeface="Consolas"/>
                <a:cs typeface="Consolas"/>
              </a:rPr>
              <a:t>txn</a:t>
            </a:r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n(7:9)  = [3;         3;          3    ]; % Hill Coefficient </a:t>
            </a: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        n(10:12)= [0;         37;         37   ]; % inducible </a:t>
            </a:r>
            <a:r>
              <a:rPr lang="en-US" sz="800" dirty="0" err="1">
                <a:solidFill>
                  <a:srgbClr val="FF0000"/>
                </a:solidFill>
                <a:latin typeface="Consolas"/>
                <a:cs typeface="Consolas"/>
              </a:rPr>
              <a:t>txn</a:t>
            </a:r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 delay</a:t>
            </a: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        n(13:15)= [.035;      3e-3;       4e-3 ]; % mRNA Degradation </a:t>
            </a:r>
          </a:p>
          <a:p>
            <a:r>
              <a:rPr lang="en-US" sz="800" dirty="0">
                <a:solidFill>
                  <a:srgbClr val="FF0000"/>
                </a:solidFill>
                <a:latin typeface="Consolas"/>
                <a:cs typeface="Consolas"/>
              </a:rPr>
              <a:t>        n(16:18)= [0.25;      0.25;       0.25 ]; % translation rate        </a:t>
            </a: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n(19:21)= [0.09;      9e-3;       0.045];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n(23:25)= [0.012;     0.012;      0.012];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Export    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n(27:29)= [0.276;     0.0276;     0.138];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n(30:32)= [0.828;     0.414;      0.414];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Export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n(22)   = 5.4;  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n(26)   = 0.0048;%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export</a:t>
            </a: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n(33:35)= [0.12;      0.18;       0.18 ];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deg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cytoplasm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n(36:38)= [0.12;      0.18;       0.18 ];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deg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nucleus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n(39:41)= [6e-5;      6e-5;       6e-5 ]; % Bound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deg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cyt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n(42:44)= [6e-5;      6e-5;       6e-5 ]; % Bound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deg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nuc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n(45:47)= [30;        30;         30  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Asn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cyt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n(48:50)= [30;        30;         30  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Asn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nuc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n(51:53)= [6e-5;      6e-5;       6e-5 ];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Dsn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cyt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n(54:56)= [6e-5;      6e-5;       6e-5 ];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Dsn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nuc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n(57:59)= [0.36;      0.12;       0.18 ];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+ IKK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deg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    n(60:62)= [0.36;      0.12;       0.18 ];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+ IKK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deg</a:t>
            </a:r>
            <a:endParaRPr lang="en-US" sz="800" dirty="0">
              <a:solidFill>
                <a:srgbClr val="0000FF"/>
              </a:solidFill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     % A20 Parameters</a:t>
            </a:r>
          </a:p>
          <a:p>
            <a:r>
              <a:rPr lang="en-US" sz="800" dirty="0">
                <a:latin typeface="Consolas"/>
                <a:cs typeface="Consolas"/>
              </a:rPr>
              <a:t>        n(63)  = 2e-06;   % constitutive </a:t>
            </a:r>
            <a:r>
              <a:rPr lang="en-US" sz="800" dirty="0" err="1">
                <a:latin typeface="Consolas"/>
                <a:cs typeface="Consolas"/>
              </a:rPr>
              <a:t>txn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     n(64)  = 0.4;     % inducible </a:t>
            </a:r>
            <a:r>
              <a:rPr lang="en-US" sz="800" dirty="0" err="1">
                <a:latin typeface="Consolas"/>
                <a:cs typeface="Consolas"/>
              </a:rPr>
              <a:t>txn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     n(65)  = 3;       % Hill Coefficient</a:t>
            </a:r>
          </a:p>
          <a:p>
            <a:r>
              <a:rPr lang="en-US" sz="800" dirty="0">
                <a:latin typeface="Consolas"/>
                <a:cs typeface="Consolas"/>
              </a:rPr>
              <a:t>        n(66)  = 0;       % inducible </a:t>
            </a:r>
            <a:r>
              <a:rPr lang="en-US" sz="800" dirty="0" err="1">
                <a:latin typeface="Consolas"/>
                <a:cs typeface="Consolas"/>
              </a:rPr>
              <a:t>txn</a:t>
            </a:r>
            <a:r>
              <a:rPr lang="en-US" sz="800" dirty="0">
                <a:latin typeface="Consolas"/>
                <a:cs typeface="Consolas"/>
              </a:rPr>
              <a:t> delay</a:t>
            </a:r>
          </a:p>
          <a:p>
            <a:r>
              <a:rPr lang="en-US" sz="800" dirty="0">
                <a:latin typeface="Consolas"/>
                <a:cs typeface="Consolas"/>
              </a:rPr>
              <a:t>        n(67)  = 0.035;   % mRNA Degradation</a:t>
            </a:r>
          </a:p>
          <a:p>
            <a:r>
              <a:rPr lang="en-US" sz="800" dirty="0">
                <a:latin typeface="Consolas"/>
                <a:cs typeface="Consolas"/>
              </a:rPr>
              <a:t>        n(68)  = 0.25;    % translation rate</a:t>
            </a:r>
          </a:p>
          <a:p>
            <a:r>
              <a:rPr lang="en-US" sz="800" dirty="0">
                <a:latin typeface="Consolas"/>
                <a:cs typeface="Consolas"/>
              </a:rPr>
              <a:t>        n(69)  = 30;      % </a:t>
            </a:r>
            <a:r>
              <a:rPr lang="en-US" sz="800" dirty="0" err="1">
                <a:latin typeface="Consolas"/>
                <a:cs typeface="Consolas"/>
              </a:rPr>
              <a:t>tsl</a:t>
            </a:r>
            <a:r>
              <a:rPr lang="en-US" sz="800" dirty="0">
                <a:latin typeface="Consolas"/>
                <a:cs typeface="Consolas"/>
              </a:rPr>
              <a:t> delay</a:t>
            </a:r>
          </a:p>
          <a:p>
            <a:r>
              <a:rPr lang="en-US" sz="800" dirty="0">
                <a:latin typeface="Consolas"/>
                <a:cs typeface="Consolas"/>
              </a:rPr>
              <a:t>        n(70)  = 0.0029;  % protein degradation</a:t>
            </a:r>
          </a:p>
          <a:p>
            <a:r>
              <a:rPr lang="en-US" sz="800" dirty="0">
                <a:latin typeface="Consolas"/>
                <a:cs typeface="Consolas"/>
              </a:rPr>
              <a:t>        n(71)  = 120;     % promoter shutdown (experiments show ~120min)</a:t>
            </a:r>
          </a:p>
        </p:txBody>
      </p:sp>
      <p:sp>
        <p:nvSpPr>
          <p:cNvPr id="8" name="Rectangle 7"/>
          <p:cNvSpPr/>
          <p:nvPr/>
        </p:nvSpPr>
        <p:spPr>
          <a:xfrm>
            <a:off x="4650906" y="150977"/>
            <a:ext cx="17002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Model compare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1990368" y="167117"/>
            <a:ext cx="1300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2005 model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32605" y="281040"/>
            <a:ext cx="1300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2008 </a:t>
            </a:r>
            <a:r>
              <a:rPr lang="en-US" dirty="0"/>
              <a:t>model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695039" y="5864809"/>
            <a:ext cx="280463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Blue: same </a:t>
            </a:r>
            <a:r>
              <a:rPr lang="en-US" dirty="0" smtClean="0"/>
              <a:t>parameter value</a:t>
            </a:r>
          </a:p>
          <a:p>
            <a:r>
              <a:rPr lang="en-US" dirty="0" smtClean="0"/>
              <a:t>Red: different values </a:t>
            </a:r>
          </a:p>
          <a:p>
            <a:r>
              <a:rPr lang="en-US" dirty="0" smtClean="0"/>
              <a:t>Black: different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451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406" y="643122"/>
            <a:ext cx="5486400" cy="5755424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>
            <a:spAutoFit/>
          </a:bodyPr>
          <a:lstStyle/>
          <a:p>
            <a:r>
              <a:rPr lang="en-US" sz="800" dirty="0">
                <a:latin typeface="Consolas"/>
                <a:cs typeface="Consolas"/>
              </a:rPr>
              <a:t> % Set Rate Parameters</a:t>
            </a:r>
          </a:p>
          <a:p>
            <a:r>
              <a:rPr lang="en-US" sz="800" dirty="0">
                <a:latin typeface="Consolas"/>
                <a:cs typeface="Consolas"/>
              </a:rPr>
              <a:t>    a1  = 1.35;     % Association</a:t>
            </a:r>
          </a:p>
          <a:p>
            <a:r>
              <a:rPr lang="en-US" sz="800" dirty="0">
                <a:latin typeface="Consolas"/>
                <a:cs typeface="Consolas"/>
              </a:rPr>
              <a:t>    a2  = 0.36;</a:t>
            </a:r>
          </a:p>
          <a:p>
            <a:r>
              <a:rPr lang="en-US" sz="800" dirty="0">
                <a:latin typeface="Consolas"/>
                <a:cs typeface="Consolas"/>
              </a:rPr>
              <a:t>    a3  = 0.54;</a:t>
            </a:r>
          </a:p>
          <a:p>
            <a:r>
              <a:rPr lang="en-US" sz="800" dirty="0">
                <a:latin typeface="Consolas"/>
                <a:cs typeface="Consolas"/>
              </a:rPr>
              <a:t>    a4  = 30;</a:t>
            </a:r>
          </a:p>
          <a:p>
            <a:r>
              <a:rPr lang="en-US" sz="800" dirty="0">
                <a:latin typeface="Consolas"/>
                <a:cs typeface="Consolas"/>
              </a:rPr>
              <a:t>    a5  = 30;</a:t>
            </a:r>
          </a:p>
          <a:p>
            <a:r>
              <a:rPr lang="en-US" sz="800" dirty="0">
                <a:latin typeface="Consolas"/>
                <a:cs typeface="Consolas"/>
              </a:rPr>
              <a:t>    a6  = 30;</a:t>
            </a:r>
          </a:p>
          <a:p>
            <a:r>
              <a:rPr lang="en-US" sz="800" dirty="0">
                <a:latin typeface="Consolas"/>
                <a:cs typeface="Consolas"/>
              </a:rPr>
              <a:t>    a7  = 11.1;</a:t>
            </a:r>
          </a:p>
          <a:p>
            <a:r>
              <a:rPr lang="en-US" sz="800" dirty="0">
                <a:latin typeface="Consolas"/>
                <a:cs typeface="Consolas"/>
              </a:rPr>
              <a:t>    a8  = 2.88;</a:t>
            </a:r>
          </a:p>
          <a:p>
            <a:r>
              <a:rPr lang="en-US" sz="800" dirty="0">
                <a:latin typeface="Consolas"/>
                <a:cs typeface="Consolas"/>
              </a:rPr>
              <a:t>    a9  = 4.2;</a:t>
            </a:r>
          </a:p>
          <a:p>
            <a:r>
              <a:rPr lang="en-US" sz="800" dirty="0">
                <a:latin typeface="Consolas"/>
                <a:cs typeface="Consolas"/>
              </a:rPr>
              <a:t>    </a:t>
            </a:r>
          </a:p>
          <a:p>
            <a:r>
              <a:rPr lang="en-US" sz="800" dirty="0">
                <a:latin typeface="Consolas"/>
                <a:cs typeface="Consolas"/>
              </a:rPr>
              <a:t>    d1  = 0.075;    % Dissociation</a:t>
            </a:r>
          </a:p>
          <a:p>
            <a:r>
              <a:rPr lang="en-US" sz="800" dirty="0">
                <a:latin typeface="Consolas"/>
                <a:cs typeface="Consolas"/>
              </a:rPr>
              <a:t>    d2  = 0.105;</a:t>
            </a:r>
          </a:p>
          <a:p>
            <a:r>
              <a:rPr lang="en-US" sz="800" dirty="0">
                <a:latin typeface="Consolas"/>
                <a:cs typeface="Consolas"/>
              </a:rPr>
              <a:t>    d3  = 0.105;</a:t>
            </a:r>
          </a:p>
          <a:p>
            <a:r>
              <a:rPr lang="en-US" sz="800" dirty="0">
                <a:latin typeface="Consolas"/>
                <a:cs typeface="Consolas"/>
              </a:rPr>
              <a:t>    d4  = 0.03;</a:t>
            </a:r>
          </a:p>
          <a:p>
            <a:r>
              <a:rPr lang="en-US" sz="800" dirty="0">
                <a:latin typeface="Consolas"/>
                <a:cs typeface="Consolas"/>
              </a:rPr>
              <a:t>    d5  = 0.03;</a:t>
            </a:r>
          </a:p>
          <a:p>
            <a:r>
              <a:rPr lang="en-US" sz="800" dirty="0">
                <a:latin typeface="Consolas"/>
                <a:cs typeface="Consolas"/>
              </a:rPr>
              <a:t>    d6  = 0.03;</a:t>
            </a:r>
          </a:p>
          <a:p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r>
              <a:rPr lang="en-US" sz="800" dirty="0">
                <a:latin typeface="Consolas"/>
                <a:cs typeface="Consolas"/>
              </a:rPr>
              <a:t>    r1  = 0.2442;   % IKK-mediated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 r2  = 0.09;</a:t>
            </a:r>
          </a:p>
          <a:p>
            <a:r>
              <a:rPr lang="en-US" sz="800" dirty="0">
                <a:latin typeface="Consolas"/>
                <a:cs typeface="Consolas"/>
              </a:rPr>
              <a:t>    r3  = 0.132;</a:t>
            </a:r>
          </a:p>
          <a:p>
            <a:r>
              <a:rPr lang="en-US" sz="800" dirty="0">
                <a:latin typeface="Consolas"/>
                <a:cs typeface="Consolas"/>
              </a:rPr>
              <a:t>    r4  = 1.221;</a:t>
            </a:r>
          </a:p>
          <a:p>
            <a:r>
              <a:rPr lang="en-US" sz="800" dirty="0">
                <a:latin typeface="Consolas"/>
                <a:cs typeface="Consolas"/>
              </a:rPr>
              <a:t>    r5  = 0.45;</a:t>
            </a:r>
          </a:p>
          <a:p>
            <a:r>
              <a:rPr lang="en-US" sz="800" dirty="0">
                <a:latin typeface="Consolas"/>
                <a:cs typeface="Consolas"/>
              </a:rPr>
              <a:t>    r6  = 0.66;</a:t>
            </a:r>
          </a:p>
          <a:p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r>
              <a:rPr lang="en-US" sz="800" dirty="0">
                <a:latin typeface="Consolas"/>
                <a:cs typeface="Consolas"/>
              </a:rPr>
              <a:t>    tr1 = 0.2448;   %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translation </a:t>
            </a:r>
          </a:p>
          <a:p>
            <a:r>
              <a:rPr lang="en-US" sz="800" dirty="0">
                <a:latin typeface="Consolas"/>
                <a:cs typeface="Consolas"/>
              </a:rPr>
              <a:t>    tr2 = 0.99;     % Inducible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txn</a:t>
            </a:r>
            <a:r>
              <a:rPr lang="en-US" sz="800" dirty="0">
                <a:latin typeface="Consolas"/>
                <a:cs typeface="Consolas"/>
              </a:rPr>
              <a:t> </a:t>
            </a:r>
          </a:p>
          <a:p>
            <a:r>
              <a:rPr lang="en-US" sz="800" dirty="0">
                <a:latin typeface="Consolas"/>
                <a:cs typeface="Consolas"/>
              </a:rPr>
              <a:t>    tr3 = 0.0168;   %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mRNA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r>
              <a:rPr lang="en-US" sz="800" dirty="0">
                <a:latin typeface="Consolas"/>
                <a:cs typeface="Consolas"/>
              </a:rPr>
              <a:t> </a:t>
            </a:r>
          </a:p>
          <a:p>
            <a:r>
              <a:rPr lang="en-US" sz="800" dirty="0">
                <a:latin typeface="Consolas"/>
                <a:cs typeface="Consolas"/>
              </a:rPr>
              <a:t>    </a:t>
            </a:r>
          </a:p>
          <a:p>
            <a:r>
              <a:rPr lang="en-US" sz="800" dirty="0">
                <a:latin typeface="Consolas"/>
                <a:cs typeface="Consolas"/>
              </a:rPr>
              <a:t>    deg1 = 0.0067;  % Constitutive free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 deg4 = 0.0014;  % Constitutive bound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 </a:t>
            </a:r>
          </a:p>
          <a:p>
            <a:r>
              <a:rPr lang="en-US" sz="800" dirty="0">
                <a:latin typeface="Consolas"/>
                <a:cs typeface="Consolas"/>
              </a:rPr>
              <a:t>    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k1  = 5.4;     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Nuclear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k01 = 0.0048;  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Nuclear Export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k2  = 0.8294;  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IkBa:NFkB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Nuclear Export</a:t>
            </a:r>
          </a:p>
          <a:p>
            <a:r>
              <a:rPr lang="en-US" sz="800" dirty="0">
                <a:latin typeface="Consolas"/>
                <a:cs typeface="Consolas"/>
              </a:rPr>
              <a:t>    k2_2= 0.5 * k2; %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/</a:t>
            </a:r>
            <a:r>
              <a:rPr lang="en-US" sz="800" dirty="0" err="1">
                <a:latin typeface="Consolas"/>
                <a:cs typeface="Consolas"/>
              </a:rPr>
              <a:t>b:NFkB</a:t>
            </a:r>
            <a:r>
              <a:rPr lang="en-US" sz="800" dirty="0">
                <a:latin typeface="Consolas"/>
                <a:cs typeface="Consolas"/>
              </a:rPr>
              <a:t> Nuclear Export</a:t>
            </a:r>
          </a:p>
          <a:p>
            <a:r>
              <a:rPr lang="en-US" sz="800" dirty="0">
                <a:latin typeface="Consolas"/>
                <a:cs typeface="Consolas"/>
              </a:rPr>
              <a:t>    tp1 = 0.018;    %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Nuclear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   tp2 = 0.012;    %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Nuclear Export</a:t>
            </a:r>
          </a:p>
          <a:p>
            <a:r>
              <a:rPr lang="en-US" sz="800" dirty="0">
                <a:latin typeface="Consolas"/>
                <a:cs typeface="Consolas"/>
              </a:rPr>
              <a:t>    </a:t>
            </a:r>
          </a:p>
          <a:p>
            <a:r>
              <a:rPr lang="en-US" sz="800" dirty="0">
                <a:latin typeface="Consolas"/>
                <a:cs typeface="Consolas"/>
              </a:rPr>
              <a:t>    tr2a= 9.2137e-5;% Constitutive </a:t>
            </a:r>
            <a:r>
              <a:rPr lang="en-US" sz="800" dirty="0" err="1">
                <a:latin typeface="Consolas"/>
                <a:cs typeface="Consolas"/>
              </a:rPr>
              <a:t>txn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 tr2b= 1.0701e-5;</a:t>
            </a:r>
          </a:p>
          <a:p>
            <a:r>
              <a:rPr lang="en-US" sz="800" dirty="0">
                <a:latin typeface="Consolas"/>
                <a:cs typeface="Consolas"/>
              </a:rPr>
              <a:t>    tr2e= 7.644e-6;</a:t>
            </a:r>
          </a:p>
          <a:p>
            <a:r>
              <a:rPr lang="en-US" sz="800" dirty="0">
                <a:latin typeface="Consolas"/>
                <a:cs typeface="Consolas"/>
              </a:rPr>
              <a:t>    </a:t>
            </a:r>
          </a:p>
          <a:p>
            <a:r>
              <a:rPr lang="en-US" sz="800" dirty="0">
                <a:latin typeface="Consolas"/>
                <a:cs typeface="Consolas"/>
              </a:rPr>
              <a:t>    h   = 2; % Hill Coefficient for Inducible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txn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r>
              <a:rPr lang="en-US" sz="800" dirty="0">
                <a:latin typeface="Consolas"/>
                <a:cs typeface="Consolas"/>
              </a:rPr>
              <a:t>    k02 = 0.0072; %IKK Degradation Rate</a:t>
            </a:r>
          </a:p>
        </p:txBody>
      </p:sp>
      <p:sp>
        <p:nvSpPr>
          <p:cNvPr id="5" name="Rectangle 4"/>
          <p:cNvSpPr/>
          <p:nvPr/>
        </p:nvSpPr>
        <p:spPr>
          <a:xfrm>
            <a:off x="5958949" y="474543"/>
            <a:ext cx="4838700" cy="612475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800" dirty="0">
                <a:latin typeface="Consolas"/>
                <a:cs typeface="Consolas"/>
              </a:rPr>
              <a:t>%         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        </a:t>
            </a:r>
            <a:r>
              <a:rPr lang="en-US" sz="800" dirty="0" err="1">
                <a:latin typeface="Consolas"/>
                <a:cs typeface="Consolas"/>
              </a:rPr>
              <a:t>ikbb</a:t>
            </a:r>
            <a:r>
              <a:rPr lang="en-US" sz="800" dirty="0">
                <a:latin typeface="Consolas"/>
                <a:cs typeface="Consolas"/>
              </a:rPr>
              <a:t>       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    </a:t>
            </a:r>
          </a:p>
          <a:p>
            <a:r>
              <a:rPr lang="en-US" sz="800" dirty="0">
                <a:latin typeface="Consolas"/>
                <a:cs typeface="Consolas"/>
              </a:rPr>
              <a:t>p(1:3)  = [1.848e-4;    4.272e-5;   3.048e-5;];% constitutive transcription</a:t>
            </a:r>
          </a:p>
          <a:p>
            <a:r>
              <a:rPr lang="en-US" sz="800" dirty="0">
                <a:latin typeface="Consolas"/>
                <a:cs typeface="Consolas"/>
              </a:rPr>
              <a:t>p(4:6)	= [7.92;        0.0;        0.8;    ]; % inducible transcription </a:t>
            </a:r>
          </a:p>
          <a:p>
            <a:r>
              <a:rPr lang="en-US" sz="800" dirty="0">
                <a:latin typeface="Consolas"/>
                <a:cs typeface="Consolas"/>
              </a:rPr>
              <a:t>p(7:9)	= [0;           45;         45;     ]; % inducible </a:t>
            </a:r>
            <a:r>
              <a:rPr lang="en-US" sz="800" dirty="0" err="1">
                <a:latin typeface="Consolas"/>
                <a:cs typeface="Consolas"/>
              </a:rPr>
              <a:t>txn</a:t>
            </a:r>
            <a:r>
              <a:rPr lang="en-US" sz="800" dirty="0">
                <a:latin typeface="Consolas"/>
                <a:cs typeface="Consolas"/>
              </a:rPr>
              <a:t> delay</a:t>
            </a:r>
          </a:p>
          <a:p>
            <a:r>
              <a:rPr lang="en-US" sz="800" dirty="0">
                <a:latin typeface="Consolas"/>
                <a:cs typeface="Consolas"/>
              </a:rPr>
              <a:t>p(10:12)= [3.0;         3.0;        3.0;    ]; % Hill Coefficient </a:t>
            </a:r>
          </a:p>
          <a:p>
            <a:r>
              <a:rPr lang="en-US" sz="800" dirty="0">
                <a:latin typeface="Consolas"/>
                <a:cs typeface="Consolas"/>
              </a:rPr>
              <a:t>p(13:15)= [.0168;       .0168;      .0168;  ]; % mRNA Degradation </a:t>
            </a:r>
          </a:p>
          <a:p>
            <a:r>
              <a:rPr lang="en-US" sz="800" dirty="0">
                <a:latin typeface="Consolas"/>
                <a:cs typeface="Consolas"/>
              </a:rPr>
              <a:t>p(16:18)= [.2448;       .2448;      .2448;  ]; % translation rate</a:t>
            </a: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% Association/Dissociation Reactions</a:t>
            </a:r>
          </a:p>
          <a:p>
            <a:r>
              <a:rPr lang="en-US" sz="800" dirty="0">
                <a:latin typeface="Consolas"/>
                <a:cs typeface="Consolas"/>
              </a:rPr>
              <a:t>%         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        </a:t>
            </a:r>
            <a:r>
              <a:rPr lang="en-US" sz="800" dirty="0" err="1">
                <a:latin typeface="Consolas"/>
                <a:cs typeface="Consolas"/>
              </a:rPr>
              <a:t>ikbb</a:t>
            </a:r>
            <a:r>
              <a:rPr lang="en-US" sz="800" dirty="0">
                <a:latin typeface="Consolas"/>
                <a:cs typeface="Consolas"/>
              </a:rPr>
              <a:t>       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r>
              <a:rPr lang="en-US" sz="800" dirty="0">
                <a:latin typeface="Consolas"/>
                <a:cs typeface="Consolas"/>
              </a:rPr>
              <a:t>p(19:21)= [30;          30;         30;     ]; % </a:t>
            </a:r>
            <a:r>
              <a:rPr lang="en-US" sz="800" dirty="0" err="1">
                <a:latin typeface="Consolas"/>
                <a:cs typeface="Consolas"/>
              </a:rPr>
              <a:t>IkB:NFkB</a:t>
            </a:r>
            <a:r>
              <a:rPr lang="en-US" sz="800" dirty="0">
                <a:latin typeface="Consolas"/>
                <a:cs typeface="Consolas"/>
              </a:rPr>
              <a:t> Association,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p(22:24)= [30;          30;         30;     ]; % </a:t>
            </a:r>
            <a:r>
              <a:rPr lang="en-US" sz="800" dirty="0" err="1">
                <a:latin typeface="Consolas"/>
                <a:cs typeface="Consolas"/>
              </a:rPr>
              <a:t>IkB:NFkB</a:t>
            </a:r>
            <a:r>
              <a:rPr lang="en-US" sz="800" dirty="0">
                <a:latin typeface="Consolas"/>
                <a:cs typeface="Consolas"/>
              </a:rPr>
              <a:t> Association, </a:t>
            </a:r>
            <a:r>
              <a:rPr lang="en-US" sz="800" dirty="0" err="1">
                <a:latin typeface="Consolas"/>
                <a:cs typeface="Consolas"/>
              </a:rPr>
              <a:t>nuc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p(25:27)= [6e-5;        6e-5;       6e-5;   ]; % </a:t>
            </a:r>
            <a:r>
              <a:rPr lang="en-US" sz="800" dirty="0" err="1">
                <a:latin typeface="Consolas"/>
                <a:cs typeface="Consolas"/>
              </a:rPr>
              <a:t>IkB:NFkB</a:t>
            </a:r>
            <a:r>
              <a:rPr lang="en-US" sz="800" dirty="0">
                <a:latin typeface="Consolas"/>
                <a:cs typeface="Consolas"/>
              </a:rPr>
              <a:t> Dissociation,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p(28:30)= [6e-5;        6e-5;       6e-5;   ]; % </a:t>
            </a:r>
            <a:r>
              <a:rPr lang="en-US" sz="800" dirty="0" err="1">
                <a:latin typeface="Consolas"/>
                <a:cs typeface="Consolas"/>
              </a:rPr>
              <a:t>IkB:NFkB</a:t>
            </a:r>
            <a:r>
              <a:rPr lang="en-US" sz="800" dirty="0">
                <a:latin typeface="Consolas"/>
                <a:cs typeface="Consolas"/>
              </a:rPr>
              <a:t> Dissociation, </a:t>
            </a:r>
            <a:r>
              <a:rPr lang="en-US" sz="800" dirty="0" err="1">
                <a:latin typeface="Consolas"/>
                <a:cs typeface="Consolas"/>
              </a:rPr>
              <a:t>nuc</a:t>
            </a:r>
            <a:endParaRPr lang="en-US" sz="800" dirty="0"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p(31:33)= [1.35;        .36;        .54;    ]; % </a:t>
            </a:r>
            <a:r>
              <a:rPr lang="en-US" sz="800" dirty="0" err="1">
                <a:latin typeface="Consolas"/>
                <a:cs typeface="Consolas"/>
              </a:rPr>
              <a:t>IkB:IKK</a:t>
            </a:r>
            <a:r>
              <a:rPr lang="en-US" sz="800" dirty="0">
                <a:latin typeface="Consolas"/>
                <a:cs typeface="Consolas"/>
              </a:rPr>
              <a:t> Association,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p(34:36)= [.075;        .105;       .105;   ]; % </a:t>
            </a:r>
            <a:r>
              <a:rPr lang="en-US" sz="800" dirty="0" err="1">
                <a:latin typeface="Consolas"/>
                <a:cs typeface="Consolas"/>
              </a:rPr>
              <a:t>IkB:IKK</a:t>
            </a:r>
            <a:r>
              <a:rPr lang="en-US" sz="800" dirty="0">
                <a:latin typeface="Consolas"/>
                <a:cs typeface="Consolas"/>
              </a:rPr>
              <a:t> Dissociation,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p(37:39)= [11.1;        2.88;       4.2;    ]; % </a:t>
            </a:r>
            <a:r>
              <a:rPr lang="en-US" sz="800" dirty="0" err="1">
                <a:latin typeface="Consolas"/>
                <a:cs typeface="Consolas"/>
              </a:rPr>
              <a:t>IkBNFkB:IKK</a:t>
            </a:r>
            <a:r>
              <a:rPr lang="en-US" sz="800" dirty="0">
                <a:latin typeface="Consolas"/>
                <a:cs typeface="Consolas"/>
              </a:rPr>
              <a:t> Association,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p(40:42)= [.075;        .105;       .105;   ]; % </a:t>
            </a:r>
            <a:r>
              <a:rPr lang="en-US" sz="800" dirty="0" err="1">
                <a:latin typeface="Consolas"/>
                <a:cs typeface="Consolas"/>
              </a:rPr>
              <a:t>IkBNFkB:IKK</a:t>
            </a:r>
            <a:r>
              <a:rPr lang="en-US" sz="800" dirty="0">
                <a:latin typeface="Consolas"/>
                <a:cs typeface="Consolas"/>
              </a:rPr>
              <a:t> Dissociation,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p(43:45)= [30;          30;         30;     ]; % </a:t>
            </a:r>
            <a:r>
              <a:rPr lang="en-US" sz="800" dirty="0" err="1">
                <a:latin typeface="Consolas"/>
                <a:cs typeface="Consolas"/>
              </a:rPr>
              <a:t>IkBIKK:NFkB</a:t>
            </a:r>
            <a:r>
              <a:rPr lang="en-US" sz="800" dirty="0">
                <a:latin typeface="Consolas"/>
                <a:cs typeface="Consolas"/>
              </a:rPr>
              <a:t> Association,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p(46:48)= [6e-5;        6e-5;       6e-5;   ]; % </a:t>
            </a:r>
            <a:r>
              <a:rPr lang="en-US" sz="800" dirty="0" err="1">
                <a:latin typeface="Consolas"/>
                <a:cs typeface="Consolas"/>
              </a:rPr>
              <a:t>IkBIKK:NFkB</a:t>
            </a:r>
            <a:r>
              <a:rPr lang="en-US" sz="800" dirty="0">
                <a:latin typeface="Consolas"/>
                <a:cs typeface="Consolas"/>
              </a:rPr>
              <a:t> Dissociation,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</a:t>
            </a:r>
          </a:p>
          <a:p>
            <a:r>
              <a:rPr lang="en-US" sz="800" dirty="0">
                <a:latin typeface="Consolas"/>
                <a:cs typeface="Consolas"/>
              </a:rPr>
              <a:t>% Import/Export Reactions</a:t>
            </a:r>
          </a:p>
          <a:p>
            <a:r>
              <a:rPr lang="en-US" sz="800" dirty="0">
                <a:latin typeface="Consolas"/>
                <a:cs typeface="Consolas"/>
              </a:rPr>
              <a:t>%         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        </a:t>
            </a:r>
            <a:r>
              <a:rPr lang="en-US" sz="800" dirty="0" err="1">
                <a:latin typeface="Consolas"/>
                <a:cs typeface="Consolas"/>
              </a:rPr>
              <a:t>ikbb</a:t>
            </a:r>
            <a:r>
              <a:rPr lang="en-US" sz="800" dirty="0">
                <a:latin typeface="Consolas"/>
                <a:cs typeface="Consolas"/>
              </a:rPr>
              <a:t>       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    </a:t>
            </a:r>
          </a:p>
          <a:p>
            <a:r>
              <a:rPr lang="en-US" sz="800" dirty="0">
                <a:latin typeface="Consolas"/>
                <a:cs typeface="Consolas"/>
              </a:rPr>
              <a:t>p(49:51)= [.09;         .009;       .045;   ]; % Free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p(52:54)= [.012;        .012;       .012;   ];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IkB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export</a:t>
            </a:r>
          </a:p>
          <a:p>
            <a:r>
              <a:rPr lang="en-US" sz="800" dirty="0">
                <a:latin typeface="Consolas"/>
                <a:cs typeface="Consolas"/>
              </a:rPr>
              <a:t>p(55:57)= [.276;        .0276;      .138;   ]; % </a:t>
            </a:r>
            <a:r>
              <a:rPr lang="en-US" sz="800" dirty="0" err="1">
                <a:latin typeface="Consolas"/>
                <a:cs typeface="Consolas"/>
              </a:rPr>
              <a:t>IkBNFkB</a:t>
            </a:r>
            <a:r>
              <a:rPr lang="en-US" sz="800" dirty="0">
                <a:latin typeface="Consolas"/>
                <a:cs typeface="Consolas"/>
              </a:rPr>
              <a:t> import</a:t>
            </a:r>
          </a:p>
          <a:p>
            <a:r>
              <a:rPr lang="en-US" sz="800" dirty="0">
                <a:latin typeface="Consolas"/>
                <a:cs typeface="Consolas"/>
              </a:rPr>
              <a:t>p(58:60)= [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.828;        </a:t>
            </a:r>
            <a:r>
              <a:rPr lang="en-US" sz="800" dirty="0">
                <a:latin typeface="Consolas"/>
                <a:cs typeface="Consolas"/>
              </a:rPr>
              <a:t>.414;       .414;   ]; % </a:t>
            </a:r>
            <a:r>
              <a:rPr lang="en-US" sz="800" dirty="0" err="1">
                <a:latin typeface="Consolas"/>
                <a:cs typeface="Consolas"/>
              </a:rPr>
              <a:t>IkBNFkB</a:t>
            </a:r>
            <a:r>
              <a:rPr lang="en-US" sz="800" dirty="0">
                <a:latin typeface="Consolas"/>
                <a:cs typeface="Consolas"/>
              </a:rPr>
              <a:t> export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p(61)   = 5.4;                                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import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p(62)   = 0.0048;                              % Free </a:t>
            </a:r>
            <a:r>
              <a:rPr lang="en-US" sz="800" dirty="0" err="1">
                <a:solidFill>
                  <a:srgbClr val="0000FF"/>
                </a:solidFill>
                <a:latin typeface="Consolas"/>
                <a:cs typeface="Consolas"/>
              </a:rPr>
              <a:t>NFkB</a:t>
            </a:r>
            <a:r>
              <a:rPr lang="en-US" sz="800" dirty="0">
                <a:solidFill>
                  <a:srgbClr val="0000FF"/>
                </a:solidFill>
                <a:latin typeface="Consolas"/>
                <a:cs typeface="Consolas"/>
              </a:rPr>
              <a:t> export</a:t>
            </a: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% Protein Degradation Reactions</a:t>
            </a:r>
          </a:p>
          <a:p>
            <a:r>
              <a:rPr lang="en-US" sz="800" dirty="0">
                <a:latin typeface="Consolas"/>
                <a:cs typeface="Consolas"/>
              </a:rPr>
              <a:t>%          </a:t>
            </a:r>
            <a:r>
              <a:rPr lang="en-US" sz="800" dirty="0" err="1">
                <a:latin typeface="Consolas"/>
                <a:cs typeface="Consolas"/>
              </a:rPr>
              <a:t>ikba</a:t>
            </a:r>
            <a:r>
              <a:rPr lang="en-US" sz="800" dirty="0">
                <a:latin typeface="Consolas"/>
                <a:cs typeface="Consolas"/>
              </a:rPr>
              <a:t>         </a:t>
            </a:r>
            <a:r>
              <a:rPr lang="en-US" sz="800" dirty="0" err="1">
                <a:latin typeface="Consolas"/>
                <a:cs typeface="Consolas"/>
              </a:rPr>
              <a:t>ikbb</a:t>
            </a:r>
            <a:r>
              <a:rPr lang="en-US" sz="800" dirty="0">
                <a:latin typeface="Consolas"/>
                <a:cs typeface="Consolas"/>
              </a:rPr>
              <a:t>        </a:t>
            </a:r>
            <a:r>
              <a:rPr lang="en-US" sz="800" dirty="0" err="1">
                <a:latin typeface="Consolas"/>
                <a:cs typeface="Consolas"/>
              </a:rPr>
              <a:t>ikbe</a:t>
            </a:r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r>
              <a:rPr lang="en-US" sz="800" dirty="0">
                <a:latin typeface="Consolas"/>
                <a:cs typeface="Consolas"/>
              </a:rPr>
              <a:t>p(63:65)= [.12;         .18;        .18;    ]; % Free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Degradation,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p(66:68)= [.12;         .18;        .18;    ]; % Free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Degradation, </a:t>
            </a:r>
            <a:r>
              <a:rPr lang="en-US" sz="800" dirty="0" err="1">
                <a:latin typeface="Consolas"/>
                <a:cs typeface="Consolas"/>
              </a:rPr>
              <a:t>nuc</a:t>
            </a:r>
            <a:endParaRPr lang="en-US" sz="800" dirty="0"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p(69:71)= [6e-5;        6e-5;       6e-5;   ]; % Bound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Degradation,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p(72:74)= [6e-5;        6e-5;       6e-5;   ]; % Bound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Degradation, </a:t>
            </a:r>
            <a:r>
              <a:rPr lang="en-US" sz="800" dirty="0" err="1">
                <a:latin typeface="Consolas"/>
                <a:cs typeface="Consolas"/>
              </a:rPr>
              <a:t>nuc</a:t>
            </a:r>
            <a:endParaRPr lang="en-US" sz="800" dirty="0">
              <a:latin typeface="Consolas"/>
              <a:cs typeface="Consolas"/>
            </a:endParaRP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p(75:77)=[.0018;        .0006;      .0012;  ]; % IKK-mediated Free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r>
              <a:rPr lang="en-US" sz="800" dirty="0">
                <a:latin typeface="Consolas"/>
                <a:cs typeface="Consolas"/>
              </a:rPr>
              <a:t>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p(78:80)=[.36;          .12;        .18;    ]; % IKK-mediated Bound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r>
              <a:rPr lang="en-US" sz="800" dirty="0">
                <a:latin typeface="Consolas"/>
                <a:cs typeface="Consolas"/>
              </a:rPr>
              <a:t>, </a:t>
            </a:r>
            <a:r>
              <a:rPr lang="en-US" sz="800" dirty="0" err="1">
                <a:latin typeface="Consolas"/>
                <a:cs typeface="Consolas"/>
              </a:rPr>
              <a:t>cyt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   </a:t>
            </a:r>
          </a:p>
          <a:p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% TEST of free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r>
              <a:rPr lang="en-US" sz="800" dirty="0">
                <a:latin typeface="Consolas"/>
                <a:cs typeface="Consolas"/>
              </a:rPr>
              <a:t> by IKK being equal to bound </a:t>
            </a:r>
            <a:r>
              <a:rPr lang="en-US" sz="800" dirty="0" err="1">
                <a:latin typeface="Consolas"/>
                <a:cs typeface="Consolas"/>
              </a:rPr>
              <a:t>IkB</a:t>
            </a:r>
            <a:r>
              <a:rPr lang="en-US" sz="800" dirty="0">
                <a:latin typeface="Consolas"/>
                <a:cs typeface="Consolas"/>
              </a:rPr>
              <a:t> </a:t>
            </a:r>
            <a:r>
              <a:rPr lang="en-US" sz="800" dirty="0" err="1">
                <a:latin typeface="Consolas"/>
                <a:cs typeface="Consolas"/>
              </a:rPr>
              <a:t>deg</a:t>
            </a:r>
            <a:endParaRPr lang="en-US" sz="800" dirty="0">
              <a:latin typeface="Consolas"/>
              <a:cs typeface="Consolas"/>
            </a:endParaRPr>
          </a:p>
          <a:p>
            <a:r>
              <a:rPr lang="en-US" sz="800" dirty="0">
                <a:latin typeface="Consolas"/>
                <a:cs typeface="Consolas"/>
              </a:rPr>
              <a:t>p(75:77)=p(78:80);</a:t>
            </a:r>
          </a:p>
          <a:p>
            <a:r>
              <a:rPr lang="en-US" sz="800" dirty="0">
                <a:latin typeface="Consolas"/>
                <a:cs typeface="Consolas"/>
              </a:rPr>
              <a:t>p(31:33)=p(34:36);</a:t>
            </a:r>
          </a:p>
          <a:p>
            <a:r>
              <a:rPr lang="en-US" sz="800" dirty="0">
                <a:latin typeface="Consolas"/>
                <a:cs typeface="Consolas"/>
              </a:rPr>
              <a:t>end</a:t>
            </a:r>
          </a:p>
        </p:txBody>
      </p:sp>
      <p:sp>
        <p:nvSpPr>
          <p:cNvPr id="6" name="Rectangle 5"/>
          <p:cNvSpPr/>
          <p:nvPr/>
        </p:nvSpPr>
        <p:spPr>
          <a:xfrm>
            <a:off x="1990368" y="167117"/>
            <a:ext cx="1300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2002 </a:t>
            </a:r>
            <a:r>
              <a:rPr lang="en-US" dirty="0"/>
              <a:t>model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909632" y="104876"/>
            <a:ext cx="1300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2005 </a:t>
            </a:r>
            <a:r>
              <a:rPr lang="en-US" dirty="0"/>
              <a:t>model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780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sults_figure_1n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838" y="0"/>
            <a:ext cx="4572000" cy="3429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" name="Picture 4" descr="results_figure_100ng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838" y="3429000"/>
            <a:ext cx="4572000" cy="34290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3747823" y="2972191"/>
            <a:ext cx="1300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2005 model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1801" y="1638691"/>
            <a:ext cx="3860800" cy="1333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3401" y="4209142"/>
            <a:ext cx="3759200" cy="1397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919324" y="2288596"/>
            <a:ext cx="866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1ng/ml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933518" y="3538639"/>
            <a:ext cx="1100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100ng</a:t>
            </a:r>
            <a:r>
              <a:rPr lang="en-US" dirty="0"/>
              <a:t>/ml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9279469" y="3003425"/>
            <a:ext cx="1300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2008 </a:t>
            </a:r>
            <a:r>
              <a:rPr lang="en-US" dirty="0"/>
              <a:t>model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430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ingle_cell_5000_lognormal_delay_mt_scale1_lp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99364" cy="6858000"/>
          </a:xfrm>
          <a:prstGeom prst="rect">
            <a:avLst/>
          </a:prstGeom>
        </p:spPr>
      </p:pic>
      <p:pic>
        <p:nvPicPr>
          <p:cNvPr id="3" name="Picture 2" descr="single_cell_5000_lognormal_delay_mt_scale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243" y="0"/>
            <a:ext cx="6359237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28716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7" name="Rectangle 6"/>
          <p:cNvSpPr/>
          <p:nvPr/>
        </p:nvSpPr>
        <p:spPr>
          <a:xfrm>
            <a:off x="9207663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207707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8535"/>
            <a:ext cx="4511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</a:t>
            </a:r>
            <a:r>
              <a:rPr lang="en-US" sz="2400" b="1" dirty="0" smtClean="0"/>
              <a:t>simulation comparison</a:t>
            </a:r>
            <a:endParaRPr lang="en-US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2361296" y="1439120"/>
            <a:ext cx="12022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4 </a:t>
            </a:r>
            <a:r>
              <a:rPr lang="en-US" dirty="0" smtClean="0"/>
              <a:t>pars </a:t>
            </a:r>
            <a:r>
              <a:rPr lang="en-US" dirty="0"/>
              <a:t>vary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738730" y="1406854"/>
            <a:ext cx="12022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3 pars </a:t>
            </a:r>
            <a:r>
              <a:rPr lang="en-US" dirty="0"/>
              <a:t>vary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0263" y="867620"/>
            <a:ext cx="16466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5000 ng/ml LPS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50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ingle_cell_5_lognormal_delay_mt_scale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436" y="0"/>
            <a:ext cx="529936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28716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7" name="Rectangle 6"/>
          <p:cNvSpPr/>
          <p:nvPr/>
        </p:nvSpPr>
        <p:spPr>
          <a:xfrm>
            <a:off x="9207663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207707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8535"/>
            <a:ext cx="45114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</a:t>
            </a:r>
            <a:r>
              <a:rPr lang="en-US" sz="2400" b="1" dirty="0" smtClean="0"/>
              <a:t>simulation comparison</a:t>
            </a:r>
            <a:endParaRPr lang="en-US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2361296" y="1439120"/>
            <a:ext cx="12022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4 </a:t>
            </a:r>
            <a:r>
              <a:rPr lang="en-US" dirty="0" smtClean="0"/>
              <a:t>pars </a:t>
            </a:r>
            <a:r>
              <a:rPr lang="en-US" dirty="0"/>
              <a:t>vary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738730" y="1406854"/>
            <a:ext cx="12022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3 pars </a:t>
            </a:r>
            <a:r>
              <a:rPr lang="en-US" dirty="0"/>
              <a:t>vary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0263" y="867620"/>
            <a:ext cx="12930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5 </a:t>
            </a:r>
            <a:r>
              <a:rPr lang="en-US" dirty="0"/>
              <a:t>ng/ml LPS</a:t>
            </a:r>
            <a:endParaRPr lang="en-US" dirty="0"/>
          </a:p>
        </p:txBody>
      </p:sp>
      <p:pic>
        <p:nvPicPr>
          <p:cNvPr id="2" name="Picture 1" descr="single_cell_5_lognormal_delay_mt_scale1_lp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05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51844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Genesis">
      <a:dk1>
        <a:sysClr val="windowText" lastClr="000000"/>
      </a:dk1>
      <a:lt1>
        <a:sysClr val="window" lastClr="FFFFFF"/>
      </a:lt1>
      <a:dk2>
        <a:srgbClr val="465466"/>
      </a:dk2>
      <a:lt2>
        <a:srgbClr val="BBD7F8"/>
      </a:lt2>
      <a:accent1>
        <a:srgbClr val="80B606"/>
      </a:accent1>
      <a:accent2>
        <a:srgbClr val="E29F1D"/>
      </a:accent2>
      <a:accent3>
        <a:srgbClr val="2397E2"/>
      </a:accent3>
      <a:accent4>
        <a:srgbClr val="35ACA2"/>
      </a:accent4>
      <a:accent5>
        <a:srgbClr val="5430BB"/>
      </a:accent5>
      <a:accent6>
        <a:srgbClr val="8D34E0"/>
      </a:accent6>
      <a:hlink>
        <a:srgbClr val="00B0F0"/>
      </a:hlink>
      <a:folHlink>
        <a:srgbClr val="0070C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1815</TotalTime>
  <Words>491</Words>
  <Application>Microsoft Macintosh PowerPoint</Application>
  <PresentationFormat>Custom</PresentationFormat>
  <Paragraphs>215</Paragraphs>
  <Slides>5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UCSD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 Cheng</dc:creator>
  <cp:lastModifiedBy>zhang Cheng</cp:lastModifiedBy>
  <cp:revision>11</cp:revision>
  <dcterms:created xsi:type="dcterms:W3CDTF">2014-05-13T17:42:25Z</dcterms:created>
  <dcterms:modified xsi:type="dcterms:W3CDTF">2014-05-14T23:57:59Z</dcterms:modified>
</cp:coreProperties>
</file>

<file path=docProps/thumbnail.jpeg>
</file>